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31"/>
  </p:notesMasterIdLst>
  <p:sldIdLst>
    <p:sldId id="256" r:id="rId2"/>
    <p:sldId id="257" r:id="rId3"/>
    <p:sldId id="258" r:id="rId4"/>
    <p:sldId id="280" r:id="rId5"/>
    <p:sldId id="281" r:id="rId6"/>
    <p:sldId id="259" r:id="rId7"/>
    <p:sldId id="276" r:id="rId8"/>
    <p:sldId id="277" r:id="rId9"/>
    <p:sldId id="278" r:id="rId10"/>
    <p:sldId id="279" r:id="rId11"/>
    <p:sldId id="267" r:id="rId12"/>
    <p:sldId id="282" r:id="rId13"/>
    <p:sldId id="268" r:id="rId14"/>
    <p:sldId id="270" r:id="rId15"/>
    <p:sldId id="271" r:id="rId16"/>
    <p:sldId id="272" r:id="rId17"/>
    <p:sldId id="273" r:id="rId18"/>
    <p:sldId id="274" r:id="rId19"/>
    <p:sldId id="262" r:id="rId20"/>
    <p:sldId id="275" r:id="rId21"/>
    <p:sldId id="266" r:id="rId22"/>
    <p:sldId id="261" r:id="rId23"/>
    <p:sldId id="285" r:id="rId24"/>
    <p:sldId id="286" r:id="rId25"/>
    <p:sldId id="287" r:id="rId26"/>
    <p:sldId id="288" r:id="rId27"/>
    <p:sldId id="284" r:id="rId28"/>
    <p:sldId id="283" r:id="rId29"/>
    <p:sldId id="289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54" autoAdjust="0"/>
    <p:restoredTop sz="94660"/>
  </p:normalViewPr>
  <p:slideViewPr>
    <p:cSldViewPr snapToGrid="0">
      <p:cViewPr>
        <p:scale>
          <a:sx n="91" d="100"/>
          <a:sy n="91" d="100"/>
        </p:scale>
        <p:origin x="55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25B35E-BE66-FF41-9E81-7E7D121CEDE4}" type="datetimeFigureOut">
              <a:rPr lang="en-US" smtClean="0"/>
              <a:t>6/26/17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F391AE-A2A0-9549-B032-F476F6EAF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963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9334D819-9F07-4261-B09B-9E467E5D9002}" type="datetimeFigureOut">
              <a:rPr lang="en-US" smtClean="0"/>
              <a:pPr/>
              <a:t>6/26/17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6/26/17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6/26/17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6/26/17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6/26/17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6/26/17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6/26/17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pPr/>
              <a:t>6/26/17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6/26/17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6/26/17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6/26/17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334D819-9F07-4261-B09B-9E467E5D9002}" type="datetimeFigureOut">
              <a:rPr lang="en-US" smtClean="0"/>
              <a:pPr/>
              <a:t>6/26/17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438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2p73ep.axshare.com/#c=2" TargetMode="External"/><Relationship Id="rId3" Type="http://schemas.openxmlformats.org/officeDocument/2006/relationships/hyperlink" Target="http://azb3sh.axshare.com/#c=2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uxdesign.cc/" TargetMode="External"/><Relationship Id="rId4" Type="http://schemas.openxmlformats.org/officeDocument/2006/relationships/hyperlink" Target="https://www.nngroup.com/" TargetMode="External"/><Relationship Id="rId5" Type="http://schemas.openxmlformats.org/officeDocument/2006/relationships/hyperlink" Target="https://www.interaction-design.org/literature/book/the-encyclopedia-of-human-computer-interaction-2nd-ed/card-sorting" TargetMode="External"/><Relationship Id="rId6" Type="http://schemas.openxmlformats.org/officeDocument/2006/relationships/hyperlink" Target="https://www.nngroup.com/articles/usability-101-introduction-to-usability/" TargetMode="External"/><Relationship Id="rId7" Type="http://schemas.openxmlformats.org/officeDocument/2006/relationships/hyperlink" Target="https://www.nngroup.com/articles/ten-usability-heuristics/" TargetMode="External"/><Relationship Id="rId8" Type="http://schemas.openxmlformats.org/officeDocument/2006/relationships/hyperlink" Target="https://l.facebook.com/l.php?u=https://www.kaushik.net/avinash/lab-usability-testing-what-why-how-much/&amp;h=ATPxIcK78jMDbG2AFxSJj0kU5KTA6eWEkKvaq9IB3WFcKaPSe7AqUzSSk-PPT8dvhBBtRsz9wxC3EzTyWDBo3zjbtIHUbIFlhnClaEqv81zxALxx1rcQ4Vl3QnMB5uWRqlvzLqavbPSNtDhi" TargetMode="External"/><Relationship Id="rId9" Type="http://schemas.openxmlformats.org/officeDocument/2006/relationships/hyperlink" Target="http://www.bentley.edu/centers/user-experience-center/usability-labs" TargetMode="External"/><Relationship Id="rId10" Type="http://schemas.openxmlformats.org/officeDocument/2006/relationships/hyperlink" Target="https://msdn.microsoft.com/en-us/library/windows/desktop/aa468538.aspx" TargetMode="External"/><Relationship Id="rId11" Type="http://schemas.openxmlformats.org/officeDocument/2006/relationships/hyperlink" Target="https://l.facebook.com/l.php?u=https://measuringu.com/he-cw/&amp;h=ATPxIcK78jMDbG2AFxSJj0kU5KTA6eWEkKvaq9IB3WFcKaPSe7AqUzSSk-PPT8dvhBBtRsz9wxC3EzTyWDBo3zjbtIHUbIFlhnClaEqv81zxALxx1rcQ4Vl3QnMB5uWRqlvzLqavbPSNtDhi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uxdesign.gov/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594" y="881028"/>
            <a:ext cx="3717924" cy="364876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10419" y="4960684"/>
            <a:ext cx="439761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Course : </a:t>
            </a:r>
            <a:r>
              <a:rPr lang="en-US" sz="2200" dirty="0" smtClean="0"/>
              <a:t>User Experience and Testing</a:t>
            </a:r>
            <a:endParaRPr lang="en-US" sz="2200" dirty="0"/>
          </a:p>
        </p:txBody>
      </p:sp>
      <p:sp>
        <p:nvSpPr>
          <p:cNvPr id="10" name="TextBox 9"/>
          <p:cNvSpPr txBox="1"/>
          <p:nvPr/>
        </p:nvSpPr>
        <p:spPr>
          <a:xfrm>
            <a:off x="4111074" y="5391571"/>
            <a:ext cx="37791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Guided By: </a:t>
            </a:r>
            <a:r>
              <a:rPr lang="en-US" sz="2200" dirty="0" smtClean="0"/>
              <a:t>Prof. Vishal Chawla</a:t>
            </a:r>
            <a:endParaRPr lang="en-US" sz="2200" dirty="0"/>
          </a:p>
        </p:txBody>
      </p:sp>
      <p:sp>
        <p:nvSpPr>
          <p:cNvPr id="11" name="TextBox 10"/>
          <p:cNvSpPr txBox="1"/>
          <p:nvPr/>
        </p:nvSpPr>
        <p:spPr>
          <a:xfrm>
            <a:off x="4110419" y="4529797"/>
            <a:ext cx="50885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Project: </a:t>
            </a:r>
            <a:r>
              <a:rPr lang="en-US" sz="2200" dirty="0" err="1" smtClean="0"/>
              <a:t>MyNEU</a:t>
            </a:r>
            <a:r>
              <a:rPr lang="en-US" sz="2200" dirty="0" smtClean="0"/>
              <a:t> (Web and iOS application)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4318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6" r="2" b="2"/>
          <a:stretch/>
        </p:blipFill>
        <p:spPr>
          <a:xfrm>
            <a:off x="1412683" y="1410208"/>
            <a:ext cx="5278777" cy="38587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/>
              <a:t>Hierarchical Cluster Analysis 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7535824" y="2556932"/>
            <a:ext cx="3360771" cy="3318936"/>
          </a:xfrm>
        </p:spPr>
        <p:txBody>
          <a:bodyPr>
            <a:normAutofit/>
          </a:bodyPr>
          <a:lstStyle/>
          <a:p>
            <a:r>
              <a:rPr lang="en-US" dirty="0"/>
              <a:t>Graphical Display using </a:t>
            </a:r>
            <a:r>
              <a:rPr lang="en-US" dirty="0" err="1"/>
              <a:t>Dendrogram</a:t>
            </a:r>
            <a:endParaRPr lang="en-US" dirty="0"/>
          </a:p>
          <a:p>
            <a:r>
              <a:rPr lang="en-US" dirty="0"/>
              <a:t>Shorter branches are strongest</a:t>
            </a:r>
          </a:p>
          <a:p>
            <a:r>
              <a:rPr lang="en-US" dirty="0"/>
              <a:t>Weaker relationships are found far away</a:t>
            </a:r>
          </a:p>
        </p:txBody>
      </p:sp>
    </p:spTree>
    <p:extLst>
      <p:ext uri="{BB962C8B-B14F-4D97-AF65-F5344CB8AC3E}">
        <p14:creationId xmlns:p14="http://schemas.microsoft.com/office/powerpoint/2010/main" val="140244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Information </a:t>
            </a:r>
            <a:r>
              <a:rPr lang="en-US" dirty="0" smtClean="0"/>
              <a:t>architecture- Website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733" y="2585598"/>
            <a:ext cx="8454682" cy="3317875"/>
          </a:xfrm>
        </p:spPr>
      </p:pic>
    </p:spTree>
    <p:extLst>
      <p:ext uri="{BB962C8B-B14F-4D97-AF65-F5344CB8AC3E}">
        <p14:creationId xmlns:p14="http://schemas.microsoft.com/office/powerpoint/2010/main" val="375009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Information Architecture - Mobile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588454"/>
            <a:ext cx="9747736" cy="303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031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03129" y="720213"/>
            <a:ext cx="10179050" cy="798512"/>
          </a:xfrm>
        </p:spPr>
        <p:txBody>
          <a:bodyPr/>
          <a:lstStyle/>
          <a:p>
            <a:r>
              <a:rPr lang="en-US" dirty="0" smtClean="0"/>
              <a:t>Usability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03129" y="1518725"/>
            <a:ext cx="4038600" cy="438943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Participant </a:t>
            </a:r>
            <a:r>
              <a:rPr lang="en-US" b="1" dirty="0" smtClean="0"/>
              <a:t>Demographic</a:t>
            </a:r>
          </a:p>
          <a:p>
            <a:pPr>
              <a:lnSpc>
                <a:spcPct val="100000"/>
              </a:lnSpc>
            </a:pPr>
            <a:r>
              <a:rPr lang="en-US" sz="1700" dirty="0"/>
              <a:t>Total </a:t>
            </a:r>
            <a:r>
              <a:rPr lang="en-US" sz="1700" dirty="0" smtClean="0"/>
              <a:t>3 </a:t>
            </a:r>
            <a:r>
              <a:rPr lang="en-US" sz="1700" dirty="0"/>
              <a:t>participants</a:t>
            </a:r>
          </a:p>
          <a:p>
            <a:pPr>
              <a:lnSpc>
                <a:spcPct val="100000"/>
              </a:lnSpc>
            </a:pPr>
            <a:r>
              <a:rPr lang="en-US" sz="1700" dirty="0"/>
              <a:t>Average Age 23  - 26</a:t>
            </a:r>
          </a:p>
          <a:p>
            <a:pPr>
              <a:lnSpc>
                <a:spcPct val="100000"/>
              </a:lnSpc>
            </a:pPr>
            <a:r>
              <a:rPr lang="en-US" sz="1700" dirty="0"/>
              <a:t>Three of them used </a:t>
            </a:r>
            <a:r>
              <a:rPr lang="en-US" sz="1700" dirty="0" err="1"/>
              <a:t>MyNeu</a:t>
            </a:r>
            <a:r>
              <a:rPr lang="en-US" sz="1700" dirty="0"/>
              <a:t> before and two were new to the website.</a:t>
            </a:r>
          </a:p>
          <a:p>
            <a:pPr>
              <a:lnSpc>
                <a:spcPct val="100000"/>
              </a:lnSpc>
            </a:pPr>
            <a:r>
              <a:rPr lang="en-US" sz="1700" dirty="0"/>
              <a:t>2</a:t>
            </a:r>
            <a:r>
              <a:rPr lang="en-US" sz="1700" dirty="0" smtClean="0"/>
              <a:t> </a:t>
            </a:r>
            <a:r>
              <a:rPr lang="en-US" sz="1700" dirty="0"/>
              <a:t>of them were familiar with the </a:t>
            </a:r>
            <a:r>
              <a:rPr lang="en-US" sz="1700" dirty="0" err="1"/>
              <a:t>MyNeu</a:t>
            </a:r>
            <a:r>
              <a:rPr lang="en-US" sz="1700" dirty="0"/>
              <a:t> website and </a:t>
            </a:r>
            <a:r>
              <a:rPr lang="en-US" sz="1700" dirty="0" smtClean="0"/>
              <a:t>1 </a:t>
            </a:r>
            <a:r>
              <a:rPr lang="en-US" sz="1700" dirty="0"/>
              <a:t>had never used </a:t>
            </a:r>
            <a:r>
              <a:rPr lang="en-US" sz="1700" dirty="0" err="1"/>
              <a:t>MyNeu</a:t>
            </a:r>
            <a:endParaRPr lang="en-US" sz="1700" dirty="0"/>
          </a:p>
          <a:p>
            <a:pPr>
              <a:lnSpc>
                <a:spcPct val="100000"/>
              </a:lnSpc>
            </a:pPr>
            <a:r>
              <a:rPr lang="en-US" sz="1700" dirty="0"/>
              <a:t>Most said they would also prefer having a mobile application along with the website for quick (anywhere access)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526" y="2827313"/>
            <a:ext cx="2145954" cy="24058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278" y="1518725"/>
            <a:ext cx="2035260" cy="22795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277" y="4065562"/>
            <a:ext cx="2035261" cy="196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45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1251678" y="1772529"/>
            <a:ext cx="10178322" cy="3995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User </a:t>
            </a:r>
            <a:r>
              <a:rPr lang="en-US" b="1" dirty="0" smtClean="0"/>
              <a:t>Tasks</a:t>
            </a:r>
          </a:p>
          <a:p>
            <a:r>
              <a:rPr lang="en-US" sz="1700" dirty="0"/>
              <a:t>You want to know your current registration status. Browse through the </a:t>
            </a:r>
            <a:r>
              <a:rPr lang="en-US" sz="1700" dirty="0" err="1"/>
              <a:t>MyNeu</a:t>
            </a:r>
            <a:r>
              <a:rPr lang="en-US" sz="1700" dirty="0"/>
              <a:t> portal to see if you can find your current status</a:t>
            </a:r>
          </a:p>
          <a:p>
            <a:r>
              <a:rPr lang="en-US" sz="1700" dirty="0"/>
              <a:t>You want to browse and select a course for current semester. See if you can browse through the iOS mobile application to add a new </a:t>
            </a:r>
            <a:r>
              <a:rPr lang="en-US" sz="1700" dirty="0" smtClean="0"/>
              <a:t>course</a:t>
            </a:r>
            <a:endParaRPr lang="en-US" sz="1700" dirty="0"/>
          </a:p>
          <a:p>
            <a:r>
              <a:rPr lang="en-US" sz="1700" dirty="0"/>
              <a:t>You have your project presentation scheduled and you need to prepare for it by booking a study room in the library. See if you can browse through the </a:t>
            </a:r>
            <a:r>
              <a:rPr lang="en-US" sz="1700" dirty="0" err="1"/>
              <a:t>MyNeu</a:t>
            </a:r>
            <a:r>
              <a:rPr lang="en-US" sz="1700" dirty="0"/>
              <a:t> portal and book a room</a:t>
            </a:r>
          </a:p>
          <a:p>
            <a:r>
              <a:rPr lang="en-US" sz="1700" dirty="0"/>
              <a:t>Suppose you want to drop you current course and select some other course. See if you can drop you current registered course using iOS mobile application</a:t>
            </a:r>
          </a:p>
          <a:p>
            <a:pPr lvl="1"/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03129" y="720213"/>
            <a:ext cx="10179050" cy="7985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Usability testing Contd..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350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53551" y="1518725"/>
            <a:ext cx="9716086" cy="45444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Qualitative </a:t>
            </a:r>
            <a:r>
              <a:rPr lang="en-US" b="1" dirty="0" smtClean="0"/>
              <a:t>analysis</a:t>
            </a:r>
            <a:endParaRPr lang="en-US" b="1" dirty="0"/>
          </a:p>
          <a:p>
            <a:pPr>
              <a:buFont typeface="Wingdings" charset="2"/>
              <a:buChar char="Ø"/>
            </a:pPr>
            <a:r>
              <a:rPr lang="en-US" dirty="0" smtClean="0"/>
              <a:t>Task 1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New user started by searching for registration from </a:t>
            </a:r>
            <a:r>
              <a:rPr lang="en-US" dirty="0" err="1"/>
              <a:t>MyNEU</a:t>
            </a:r>
            <a:r>
              <a:rPr lang="en-US" dirty="0"/>
              <a:t> central. 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User comments: </a:t>
            </a:r>
          </a:p>
          <a:p>
            <a:pPr lvl="2">
              <a:buFont typeface="Wingdings" charset="2"/>
              <a:buChar char="v"/>
            </a:pPr>
            <a:r>
              <a:rPr lang="en-US" dirty="0"/>
              <a:t>“</a:t>
            </a:r>
            <a:r>
              <a:rPr lang="en-US" i="1" dirty="0"/>
              <a:t>I would prefer if there would be a search option instead of navigating through out</a:t>
            </a:r>
            <a:r>
              <a:rPr lang="en-US" dirty="0"/>
              <a:t>”</a:t>
            </a:r>
          </a:p>
          <a:p>
            <a:pPr lvl="2">
              <a:buFont typeface="Wingdings" charset="2"/>
              <a:buChar char="v"/>
            </a:pPr>
            <a:r>
              <a:rPr lang="en-US" dirty="0"/>
              <a:t>“</a:t>
            </a:r>
            <a:r>
              <a:rPr lang="en-US" i="1" dirty="0"/>
              <a:t>It would be easy for me if I could drop or add the course directly while I searched</a:t>
            </a:r>
            <a:r>
              <a:rPr lang="en-US" dirty="0" smtClean="0"/>
              <a:t>”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Task 2</a:t>
            </a:r>
            <a:endParaRPr lang="en-US" dirty="0"/>
          </a:p>
          <a:p>
            <a:pPr lvl="1">
              <a:buFont typeface="Arial" charset="0"/>
              <a:buChar char="•"/>
            </a:pPr>
            <a:r>
              <a:rPr lang="en-US" dirty="0"/>
              <a:t>Users browsed the course and could not find a direct option to add a new course in current prototype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Users lost track of the course details while going back to registration again after the </a:t>
            </a:r>
            <a:r>
              <a:rPr lang="en-US" dirty="0" smtClean="0"/>
              <a:t>lookup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User Comments:</a:t>
            </a:r>
            <a:endParaRPr lang="en-US" dirty="0"/>
          </a:p>
          <a:p>
            <a:pPr lvl="2">
              <a:buFont typeface="Wingdings" charset="2"/>
              <a:buChar char="v"/>
            </a:pPr>
            <a:r>
              <a:rPr lang="en-US" i="1" dirty="0"/>
              <a:t>“I would rather have both lookup and registration lying together”</a:t>
            </a:r>
          </a:p>
          <a:p>
            <a:pPr lvl="2">
              <a:buFont typeface="Wingdings" charset="2"/>
              <a:buChar char="v"/>
            </a:pPr>
            <a:endParaRPr lang="en-US" dirty="0" smtClean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03129" y="720213"/>
            <a:ext cx="10179050" cy="7985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Usability testing Contd..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156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4294967295"/>
          </p:nvPr>
        </p:nvSpPr>
        <p:spPr>
          <a:xfrm>
            <a:off x="956603" y="1519238"/>
            <a:ext cx="10466363" cy="43465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/>
              <a:t>Qualitative </a:t>
            </a:r>
            <a:r>
              <a:rPr lang="en-US" sz="2200" b="1" dirty="0" smtClean="0"/>
              <a:t>analysis</a:t>
            </a:r>
            <a:endParaRPr lang="en-US" sz="2200" b="1" dirty="0"/>
          </a:p>
          <a:p>
            <a:pPr>
              <a:buFont typeface="Wingdings" charset="2"/>
              <a:buChar char="Ø"/>
            </a:pPr>
            <a:r>
              <a:rPr lang="en-US" sz="2200" dirty="0" smtClean="0"/>
              <a:t>Task 3</a:t>
            </a:r>
          </a:p>
          <a:p>
            <a:pPr lvl="1">
              <a:buFont typeface="Arial" charset="0"/>
              <a:buChar char="•"/>
            </a:pPr>
            <a:r>
              <a:rPr lang="en-US" sz="1900" dirty="0"/>
              <a:t>User tried to search for library tab under </a:t>
            </a:r>
            <a:r>
              <a:rPr lang="en-US" sz="1900" dirty="0" err="1"/>
              <a:t>MyNeu</a:t>
            </a:r>
            <a:r>
              <a:rPr lang="en-US" sz="1900" dirty="0"/>
              <a:t> home page</a:t>
            </a:r>
          </a:p>
          <a:p>
            <a:pPr lvl="1">
              <a:buFont typeface="Arial" charset="0"/>
              <a:buChar char="•"/>
            </a:pPr>
            <a:r>
              <a:rPr lang="en-US" sz="1900" dirty="0"/>
              <a:t>There were lot of information on self service page. Users got lost while searching for the links and skipped the Library </a:t>
            </a:r>
            <a:r>
              <a:rPr lang="en-US" sz="1900" dirty="0" smtClean="0"/>
              <a:t>Link</a:t>
            </a:r>
          </a:p>
          <a:p>
            <a:pPr lvl="2">
              <a:buFont typeface="Wingdings" charset="2"/>
              <a:buChar char="v"/>
            </a:pPr>
            <a:r>
              <a:rPr lang="en-US" i="1" dirty="0"/>
              <a:t>“It is time consuming for me to open another link and log in the details again for booking a room</a:t>
            </a:r>
            <a:r>
              <a:rPr lang="en-US" i="1" dirty="0" smtClean="0"/>
              <a:t>”</a:t>
            </a:r>
            <a:endParaRPr lang="en-US" dirty="0" smtClean="0"/>
          </a:p>
          <a:p>
            <a:pPr>
              <a:buFont typeface="Wingdings" charset="2"/>
              <a:buChar char="Ø"/>
            </a:pPr>
            <a:r>
              <a:rPr lang="en-US" sz="2200" dirty="0" smtClean="0"/>
              <a:t>Task 4</a:t>
            </a:r>
            <a:endParaRPr lang="en-US" sz="2200" dirty="0"/>
          </a:p>
          <a:p>
            <a:pPr lvl="1">
              <a:buFont typeface="Arial" charset="0"/>
              <a:buChar char="•"/>
            </a:pPr>
            <a:r>
              <a:rPr lang="en-US" sz="1900" dirty="0"/>
              <a:t>Users went to drop the course and then browsed again to look for a course and then </a:t>
            </a:r>
            <a:r>
              <a:rPr lang="en-US" sz="1900" dirty="0" smtClean="0"/>
              <a:t>registered</a:t>
            </a:r>
            <a:endParaRPr lang="en-US" sz="1900" dirty="0"/>
          </a:p>
          <a:p>
            <a:pPr lvl="2">
              <a:buFont typeface="Wingdings" charset="2"/>
              <a:buChar char="v"/>
            </a:pPr>
            <a:r>
              <a:rPr lang="en-US" i="1" dirty="0"/>
              <a:t>“I would prefer a quick look at my registered courses”</a:t>
            </a:r>
          </a:p>
          <a:p>
            <a:pPr lvl="2">
              <a:buFont typeface="Wingdings" charset="2"/>
              <a:buChar char="v"/>
            </a:pPr>
            <a:endParaRPr lang="en-US" dirty="0" smtClean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3129" y="720213"/>
            <a:ext cx="10179050" cy="7985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Usability testing Contd..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80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81545" y="857974"/>
            <a:ext cx="9601200" cy="1027098"/>
          </a:xfrm>
        </p:spPr>
        <p:txBody>
          <a:bodyPr/>
          <a:lstStyle/>
          <a:p>
            <a:r>
              <a:rPr lang="en-US" dirty="0" smtClean="0"/>
              <a:t>Cognitive Walk Through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591219"/>
              </p:ext>
            </p:extLst>
          </p:nvPr>
        </p:nvGraphicFramePr>
        <p:xfrm>
          <a:off x="831272" y="1885072"/>
          <a:ext cx="10501746" cy="426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00582"/>
                <a:gridCol w="3500582"/>
                <a:gridCol w="3500582"/>
              </a:tblGrid>
              <a:tr h="350888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Happy Path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Old Path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New Path</a:t>
                      </a:r>
                      <a:endParaRPr lang="en-US" b="1" dirty="0"/>
                    </a:p>
                  </a:txBody>
                  <a:tcPr anchor="ctr"/>
                </a:tc>
              </a:tr>
              <a:tr h="152051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Viewing</a:t>
                      </a:r>
                      <a:r>
                        <a:rPr lang="en-US" b="1" baseline="0" dirty="0" smtClean="0"/>
                        <a:t> my schedule (iOS)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891540" lvl="2" indent="-342900" algn="l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Login into the application</a:t>
                      </a:r>
                    </a:p>
                    <a:p>
                      <a:pPr marL="891540" lvl="2" indent="-342900" algn="l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Tap on course registration</a:t>
                      </a:r>
                    </a:p>
                    <a:p>
                      <a:pPr marL="891540" lvl="2" indent="-342900" algn="l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Tap on my schedule</a:t>
                      </a:r>
                    </a:p>
                    <a:p>
                      <a:pPr marL="891540" lvl="2" indent="-342900" algn="l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Choose the semester</a:t>
                      </a:r>
                    </a:p>
                    <a:p>
                      <a:pPr marL="891540" lvl="2" indent="-342900" algn="l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Click on view schedule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891540" lvl="2" indent="-342900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Login into the Application</a:t>
                      </a:r>
                    </a:p>
                    <a:p>
                      <a:pPr marL="891540" lvl="2" indent="-342900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Tap on My Schedule from bottom navigation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</a:tr>
              <a:tr h="22222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/>
                        <a:t>Registration</a:t>
                      </a:r>
                      <a:r>
                        <a:rPr lang="en-US" sz="1800" b="1" baseline="0" dirty="0" smtClean="0"/>
                        <a:t> of</a:t>
                      </a:r>
                      <a:r>
                        <a:rPr lang="en-US" sz="1800" b="1" dirty="0" smtClean="0"/>
                        <a:t> course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891540" lvl="2" indent="-342900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Click on course registration</a:t>
                      </a:r>
                    </a:p>
                    <a:p>
                      <a:pPr marL="891540" lvl="2" indent="-342900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Select a term</a:t>
                      </a:r>
                    </a:p>
                    <a:p>
                      <a:pPr marL="891540" lvl="2" indent="-342900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Fill in the details</a:t>
                      </a:r>
                    </a:p>
                    <a:p>
                      <a:pPr marL="891540" lvl="2" indent="-342900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Look for </a:t>
                      </a:r>
                      <a:r>
                        <a:rPr lang="en-US" sz="1600" dirty="0" err="1" smtClean="0"/>
                        <a:t>crn</a:t>
                      </a:r>
                      <a:r>
                        <a:rPr lang="en-US" sz="1600" dirty="0" smtClean="0"/>
                        <a:t> by clicking class search</a:t>
                      </a:r>
                    </a:p>
                    <a:p>
                      <a:pPr marL="891540" lvl="2" indent="-342900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Lookup program</a:t>
                      </a:r>
                    </a:p>
                    <a:p>
                      <a:pPr marL="891540" lvl="2" indent="-342900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Click on view details</a:t>
                      </a:r>
                    </a:p>
                    <a:p>
                      <a:pPr marL="891540" lvl="2" indent="-342900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Click on register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891540" lvl="2" indent="-342900" algn="l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Click on the course from the home page</a:t>
                      </a:r>
                    </a:p>
                    <a:p>
                      <a:pPr marL="891540" lvl="2" indent="-342900" algn="l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From the side bar click on registration</a:t>
                      </a:r>
                    </a:p>
                    <a:p>
                      <a:pPr marL="891540" lvl="2" indent="-342900" algn="l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Enter the fields and Click on search. </a:t>
                      </a:r>
                    </a:p>
                    <a:p>
                      <a:pPr marL="891540" lvl="2" indent="-342900" algn="l">
                        <a:buFont typeface="Arial" charset="0"/>
                        <a:buChar char="•"/>
                      </a:pPr>
                      <a:r>
                        <a:rPr lang="en-US" sz="1600" dirty="0" smtClean="0"/>
                        <a:t>Click on plus sign to add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968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156157"/>
          </a:xfrm>
        </p:spPr>
        <p:txBody>
          <a:bodyPr/>
          <a:lstStyle/>
          <a:p>
            <a:r>
              <a:rPr lang="en-US" dirty="0" smtClean="0"/>
              <a:t>Recommendations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294353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Better name could be provided to SELF SERVICE which closely relate to the functionalities it deals with</a:t>
            </a:r>
          </a:p>
          <a:p>
            <a:r>
              <a:rPr lang="en-US" dirty="0"/>
              <a:t>Quick Search bar on top at the website would help to ease out the navigation process</a:t>
            </a:r>
          </a:p>
          <a:p>
            <a:r>
              <a:rPr lang="en-US" dirty="0"/>
              <a:t>Instead of showing lot of data on one screen, reduce the display content and provide a header bar</a:t>
            </a:r>
          </a:p>
          <a:p>
            <a:r>
              <a:rPr lang="en-US" dirty="0"/>
              <a:t>Side navigation would show often accessed options</a:t>
            </a:r>
          </a:p>
          <a:p>
            <a:r>
              <a:rPr lang="en-US" dirty="0"/>
              <a:t>Provide Bottom navigation for quick access to My Schedule in IOS Application</a:t>
            </a:r>
          </a:p>
          <a:p>
            <a:r>
              <a:rPr lang="en-US" dirty="0"/>
              <a:t>A segmented control would be a better option to switch between Add/Drop course and my course in iOS application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04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Eye tracking analysis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95402" y="2549791"/>
            <a:ext cx="10058400" cy="4289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Tool: </a:t>
            </a:r>
            <a:r>
              <a:rPr lang="en-US" dirty="0" err="1" smtClean="0"/>
              <a:t>Inspectlet</a:t>
            </a:r>
            <a:r>
              <a:rPr lang="en-US" dirty="0" smtClean="0"/>
              <a:t> (Heat Map and User behavior)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2" y="2978727"/>
            <a:ext cx="10058400" cy="7182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Task: “You want to register for a course. Go to Course Registration page and add a new course”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95402" y="3548639"/>
            <a:ext cx="10058400" cy="14807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Analysis based on 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Approximately 69% of the user switched between the Add/Drop courses and My Courses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Most of the users did not interacted much with the accordion. They only clicked on the subjects which were of their interest and not all of them.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994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841455"/>
            <a:ext cx="9601196" cy="987345"/>
          </a:xfrm>
        </p:spPr>
        <p:txBody>
          <a:bodyPr/>
          <a:lstStyle/>
          <a:p>
            <a:r>
              <a:rPr lang="en-US" dirty="0" smtClean="0"/>
              <a:t>Work distribution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0905976"/>
              </p:ext>
            </p:extLst>
          </p:nvPr>
        </p:nvGraphicFramePr>
        <p:xfrm>
          <a:off x="934028" y="2119852"/>
          <a:ext cx="10682332" cy="32177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4718"/>
                <a:gridCol w="887314"/>
                <a:gridCol w="845388"/>
                <a:gridCol w="862642"/>
                <a:gridCol w="966158"/>
                <a:gridCol w="979296"/>
                <a:gridCol w="909889"/>
                <a:gridCol w="940279"/>
                <a:gridCol w="931653"/>
                <a:gridCol w="439947"/>
                <a:gridCol w="1052423"/>
                <a:gridCol w="1072625"/>
              </a:tblGrid>
              <a:tr h="95137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Click</a:t>
                      </a:r>
                      <a:r>
                        <a:rPr lang="en-US" sz="1400" baseline="0" dirty="0" smtClean="0"/>
                        <a:t> Stream Testing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A/B</a:t>
                      </a:r>
                    </a:p>
                    <a:p>
                      <a:r>
                        <a:rPr lang="en-US" sz="1400" dirty="0" smtClean="0"/>
                        <a:t>Testing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Card</a:t>
                      </a:r>
                      <a:r>
                        <a:rPr lang="en-US" sz="1400" baseline="0" dirty="0" smtClean="0"/>
                        <a:t> Sorting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Selenium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User</a:t>
                      </a:r>
                    </a:p>
                    <a:p>
                      <a:r>
                        <a:rPr lang="en-US" sz="1400" dirty="0" smtClean="0"/>
                        <a:t>Feedback/ personas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Eye</a:t>
                      </a:r>
                      <a:r>
                        <a:rPr lang="en-US" sz="1400" baseline="0" dirty="0" smtClean="0"/>
                        <a:t> </a:t>
                      </a:r>
                    </a:p>
                    <a:p>
                      <a:r>
                        <a:rPr lang="en-US" sz="1400" baseline="0" dirty="0" smtClean="0"/>
                        <a:t>Tracking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Story</a:t>
                      </a:r>
                    </a:p>
                    <a:p>
                      <a:r>
                        <a:rPr lang="en-US" sz="1400" dirty="0" smtClean="0"/>
                        <a:t>Boarding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Usability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Prototype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Mobile</a:t>
                      </a:r>
                      <a:endParaRPr lang="en-US" sz="1400" dirty="0"/>
                    </a:p>
                  </a:txBody>
                  <a:tcPr/>
                </a:tc>
              </a:tr>
              <a:tr h="566601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Deepti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ym typeface="Wingdings" panose="05000000000000000000" pitchFamily="2" charset="2"/>
                        </a:rPr>
                        <a:t>  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 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6660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Parima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56660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Pratik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ym typeface="Wingdings" panose="05000000000000000000" pitchFamily="2" charset="2"/>
                        </a:rPr>
                        <a:t>    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 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 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</a:tr>
              <a:tr h="566601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Shilpi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</a:t>
                      </a:r>
                      <a:r>
                        <a:rPr lang="en-US" dirty="0" smtClean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0142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280160" y="882259"/>
            <a:ext cx="9601200" cy="1143000"/>
          </a:xfrm>
        </p:spPr>
        <p:txBody>
          <a:bodyPr/>
          <a:lstStyle/>
          <a:p>
            <a:r>
              <a:rPr lang="en-US" dirty="0" smtClean="0"/>
              <a:t>Heat Map and User Behavior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9" y="2327564"/>
            <a:ext cx="4669770" cy="38169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934" y="2327564"/>
            <a:ext cx="4693215" cy="381692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60320" y="1958232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Heat Map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235970" y="1976908"/>
            <a:ext cx="1467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User Behavior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847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2" y="2767947"/>
            <a:ext cx="9601196" cy="3318936"/>
          </a:xfrm>
        </p:spPr>
        <p:txBody>
          <a:bodyPr/>
          <a:lstStyle/>
          <a:p>
            <a:r>
              <a:rPr lang="en-US" dirty="0" err="1" smtClean="0"/>
              <a:t>MyNeu</a:t>
            </a:r>
            <a:r>
              <a:rPr lang="en-US" dirty="0" smtClean="0"/>
              <a:t> Mobile Application (iOS)</a:t>
            </a:r>
          </a:p>
          <a:p>
            <a:pPr lvl="1">
              <a:buFont typeface="Wingdings" charset="2"/>
              <a:buChar char="Ø"/>
            </a:pPr>
            <a:r>
              <a:rPr lang="en-US" dirty="0">
                <a:hlinkClick r:id="rId2"/>
              </a:rPr>
              <a:t>http://2p73ep.axshare.com/#</a:t>
            </a:r>
            <a:r>
              <a:rPr lang="en-US" dirty="0" smtClean="0">
                <a:hlinkClick r:id="rId2"/>
              </a:rPr>
              <a:t>c=2</a:t>
            </a:r>
            <a:endParaRPr lang="en-US" dirty="0" smtClean="0"/>
          </a:p>
          <a:p>
            <a:r>
              <a:rPr lang="en-US" dirty="0" err="1"/>
              <a:t>MyNeu</a:t>
            </a:r>
            <a:r>
              <a:rPr lang="en-US" dirty="0"/>
              <a:t> </a:t>
            </a:r>
            <a:r>
              <a:rPr lang="en-US" dirty="0" smtClean="0"/>
              <a:t>Web </a:t>
            </a:r>
          </a:p>
          <a:p>
            <a:pPr lvl="1">
              <a:buFont typeface="Wingdings" charset="2"/>
              <a:buChar char="Ø"/>
            </a:pPr>
            <a:r>
              <a:rPr lang="en-US" dirty="0">
                <a:hlinkClick r:id="rId3"/>
              </a:rPr>
              <a:t>http://azb3sh.axshare.com/#</a:t>
            </a:r>
            <a:r>
              <a:rPr lang="en-US" dirty="0" smtClean="0">
                <a:hlinkClick r:id="rId3"/>
              </a:rPr>
              <a:t>c=2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38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448972" y="2445703"/>
            <a:ext cx="9601200" cy="1303337"/>
          </a:xfrm>
        </p:spPr>
        <p:txBody>
          <a:bodyPr/>
          <a:lstStyle/>
          <a:p>
            <a:r>
              <a:rPr lang="en-US" dirty="0" smtClean="0"/>
              <a:t>Click stream analysis &amp; a/b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389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feedback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Performed a survey on the new </a:t>
            </a:r>
            <a:r>
              <a:rPr lang="en-US" dirty="0" err="1" smtClean="0"/>
              <a:t>MyNeu</a:t>
            </a:r>
            <a:r>
              <a:rPr lang="en-US" dirty="0" smtClean="0"/>
              <a:t> wireframes.</a:t>
            </a:r>
          </a:p>
          <a:p>
            <a:r>
              <a:rPr lang="en-US" dirty="0" smtClean="0"/>
              <a:t>Link to feedback survey</a:t>
            </a:r>
          </a:p>
          <a:p>
            <a:pPr marL="0" indent="0">
              <a:buNone/>
            </a:pPr>
            <a:r>
              <a:rPr lang="en-US" dirty="0"/>
              <a:t>https://docs.google.com/forms/d/e/1FAIpQLSccYzNR0BsVWQlJHwsUv6WhT4u33aT2Tb1tMWvlQGvUY0-oOA/viewform?c=0&amp;w=1</a:t>
            </a:r>
          </a:p>
        </p:txBody>
      </p:sp>
    </p:spTree>
    <p:extLst>
      <p:ext uri="{BB962C8B-B14F-4D97-AF65-F5344CB8AC3E}">
        <p14:creationId xmlns:p14="http://schemas.microsoft.com/office/powerpoint/2010/main" val="283009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Selenium test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493034"/>
            <a:ext cx="9601196" cy="3382834"/>
          </a:xfrm>
        </p:spPr>
        <p:txBody>
          <a:bodyPr/>
          <a:lstStyle/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181" y="2493034"/>
            <a:ext cx="10041147" cy="372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1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case in Selenium IDE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542159"/>
            <a:ext cx="9686024" cy="2590558"/>
          </a:xfrm>
        </p:spPr>
      </p:pic>
    </p:spTree>
    <p:extLst>
      <p:ext uri="{BB962C8B-B14F-4D97-AF65-F5344CB8AC3E}">
        <p14:creationId xmlns:p14="http://schemas.microsoft.com/office/powerpoint/2010/main" val="991800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Suggestions received from the user feedback survey can be incorporated in the next version to better match user expectations.</a:t>
            </a:r>
          </a:p>
          <a:p>
            <a:r>
              <a:rPr lang="en-US" dirty="0" smtClean="0"/>
              <a:t>Redesign the website to improve other functionalities such as blackboard, career development portal etc.</a:t>
            </a:r>
          </a:p>
          <a:p>
            <a:r>
              <a:rPr lang="en-US" dirty="0" smtClean="0"/>
              <a:t>Develop the existing prototype for web and mobile application.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9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Google Forms</a:t>
            </a:r>
          </a:p>
          <a:p>
            <a:r>
              <a:rPr lang="en-US" dirty="0" err="1" smtClean="0"/>
              <a:t>Xtensio</a:t>
            </a:r>
            <a:endParaRPr lang="en-US" dirty="0" smtClean="0"/>
          </a:p>
          <a:p>
            <a:r>
              <a:rPr lang="en-US" dirty="0" smtClean="0"/>
              <a:t>Moqups</a:t>
            </a:r>
          </a:p>
          <a:p>
            <a:r>
              <a:rPr lang="en-US" dirty="0" err="1" smtClean="0"/>
              <a:t>Axure</a:t>
            </a:r>
            <a:endParaRPr lang="en-US" dirty="0" smtClean="0"/>
          </a:p>
          <a:p>
            <a:r>
              <a:rPr lang="en-US" dirty="0"/>
              <a:t>Selenium </a:t>
            </a:r>
            <a:r>
              <a:rPr lang="en-US" dirty="0" smtClean="0"/>
              <a:t>IDE</a:t>
            </a:r>
          </a:p>
          <a:p>
            <a:r>
              <a:rPr lang="en-US" dirty="0" err="1" smtClean="0"/>
              <a:t>Inspectlet</a:t>
            </a:r>
            <a:endParaRPr lang="en-US" dirty="0"/>
          </a:p>
          <a:p>
            <a:r>
              <a:rPr lang="en-US" dirty="0" err="1" smtClean="0"/>
              <a:t>StoryboardThat</a:t>
            </a:r>
            <a:endParaRPr lang="en-US" dirty="0" smtClean="0"/>
          </a:p>
          <a:p>
            <a:r>
              <a:rPr lang="en-US" dirty="0" err="1" smtClean="0"/>
              <a:t>OptimalWorkshop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1870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2" y="2528796"/>
            <a:ext cx="9601196" cy="3318936"/>
          </a:xfrm>
        </p:spPr>
        <p:txBody>
          <a:bodyPr>
            <a:normAutofit fontScale="32500" lnSpcReduction="20000"/>
          </a:bodyPr>
          <a:lstStyle/>
          <a:p>
            <a:r>
              <a:rPr lang="en-US" dirty="0" smtClean="0">
                <a:hlinkClick r:id="rId2"/>
              </a:rPr>
              <a:t>www.uxdesign.gov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https://uxdesign.cc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https://www.nngroup.com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/>
              <a:t>Guru99.com </a:t>
            </a:r>
            <a:r>
              <a:rPr lang="en-US" dirty="0" smtClean="0"/>
              <a:t>website</a:t>
            </a:r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www.interaction-design.org/literature/book/the-encyclopedia-of-human-computer-interaction-2nd-ed/card-sorting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https://www.nngroup.com/articles/usability-101-introduction-to-usability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r>
              <a:rPr lang="en-US" dirty="0">
                <a:hlinkClick r:id="rId7"/>
              </a:rPr>
              <a:t>https://www.nngroup.com/articles/ten-usability-heuristics</a:t>
            </a:r>
            <a:r>
              <a:rPr lang="en-US" dirty="0" smtClean="0">
                <a:hlinkClick r:id="rId7"/>
              </a:rPr>
              <a:t>/</a:t>
            </a:r>
            <a:endParaRPr lang="en-US" dirty="0" smtClean="0"/>
          </a:p>
          <a:p>
            <a:r>
              <a:rPr lang="en-US" u="sng" dirty="0">
                <a:hlinkClick r:id="rId8"/>
              </a:rPr>
              <a:t>https://www.kaushik.net/avinash/lab-usability-testing-what-why-how-much/ </a:t>
            </a:r>
            <a:endParaRPr lang="en-US" u="sng" dirty="0" smtClean="0"/>
          </a:p>
          <a:p>
            <a:r>
              <a:rPr lang="en-US" dirty="0">
                <a:hlinkClick r:id="rId9"/>
              </a:rPr>
              <a:t>http://</a:t>
            </a:r>
            <a:r>
              <a:rPr lang="en-US" dirty="0" smtClean="0">
                <a:hlinkClick r:id="rId9"/>
              </a:rPr>
              <a:t>www.bentley.edu/centers/user-experience-center/usability-labs</a:t>
            </a:r>
            <a:endParaRPr lang="en-US" dirty="0" smtClean="0"/>
          </a:p>
          <a:p>
            <a:r>
              <a:rPr lang="en-US" dirty="0">
                <a:hlinkClick r:id="rId10"/>
              </a:rPr>
              <a:t>https://</a:t>
            </a:r>
            <a:r>
              <a:rPr lang="en-US" dirty="0" smtClean="0">
                <a:hlinkClick r:id="rId10"/>
              </a:rPr>
              <a:t>msdn.microsoft.com/en-us/library/windows/desktop/aa468538.aspx</a:t>
            </a:r>
            <a:endParaRPr lang="en-US" dirty="0" smtClean="0"/>
          </a:p>
          <a:p>
            <a:r>
              <a:rPr lang="en-US" dirty="0">
                <a:hlinkClick r:id="rId11"/>
              </a:rPr>
              <a:t>https://measuringu.com/he-cw/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0552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378633" y="2788975"/>
            <a:ext cx="9601200" cy="1303337"/>
          </a:xfrm>
        </p:spPr>
        <p:txBody>
          <a:bodyPr>
            <a:normAutofit/>
          </a:bodyPr>
          <a:lstStyle/>
          <a:p>
            <a:r>
              <a:rPr lang="en-US" dirty="0" smtClean="0"/>
              <a:t>Thank </a:t>
            </a:r>
            <a:r>
              <a:rPr lang="en-US" smtClean="0"/>
              <a:t>you!!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652825" y="24196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141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774993" y="1655201"/>
            <a:ext cx="10179050" cy="425767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Used the bottom up approach to redesign the </a:t>
            </a:r>
            <a:r>
              <a:rPr lang="en-US" dirty="0" err="1" smtClean="0"/>
              <a:t>myNEU</a:t>
            </a:r>
            <a:r>
              <a:rPr lang="en-US" dirty="0" smtClean="0"/>
              <a:t> website with respect to all the 5 planes(strategy plane, scope plane, structure plane, skeleton plane, surface plane).</a:t>
            </a:r>
          </a:p>
          <a:p>
            <a:r>
              <a:rPr lang="en-US" dirty="0"/>
              <a:t>Created an information architecture for the website</a:t>
            </a:r>
            <a:r>
              <a:rPr lang="en-US" dirty="0" smtClean="0"/>
              <a:t>.</a:t>
            </a:r>
          </a:p>
          <a:p>
            <a:r>
              <a:rPr lang="en-US" dirty="0" smtClean="0"/>
              <a:t>Created user flow diagram and story boarding for the application.</a:t>
            </a:r>
            <a:endParaRPr lang="en-US" dirty="0"/>
          </a:p>
          <a:p>
            <a:r>
              <a:rPr lang="en-US" dirty="0" smtClean="0"/>
              <a:t>Developed wireframes for web and mobile application using </a:t>
            </a:r>
            <a:r>
              <a:rPr lang="en-US" dirty="0" err="1" smtClean="0"/>
              <a:t>Axure</a:t>
            </a:r>
            <a:r>
              <a:rPr lang="en-US" dirty="0" smtClean="0"/>
              <a:t>.</a:t>
            </a:r>
          </a:p>
          <a:p>
            <a:r>
              <a:rPr lang="en-US" dirty="0" smtClean="0"/>
              <a:t>Implemented the following user research methods:</a:t>
            </a:r>
          </a:p>
          <a:p>
            <a:pPr lvl="1"/>
            <a:r>
              <a:rPr lang="en-US" dirty="0" smtClean="0"/>
              <a:t>User surveys/ user personas</a:t>
            </a:r>
          </a:p>
          <a:p>
            <a:pPr lvl="1"/>
            <a:r>
              <a:rPr lang="en-US" dirty="0" smtClean="0"/>
              <a:t>Card sorting</a:t>
            </a:r>
            <a:endParaRPr lang="en-US" dirty="0"/>
          </a:p>
          <a:p>
            <a:pPr lvl="1"/>
            <a:r>
              <a:rPr lang="en-US" dirty="0" smtClean="0"/>
              <a:t>Click stream analysis</a:t>
            </a:r>
          </a:p>
          <a:p>
            <a:pPr lvl="1"/>
            <a:r>
              <a:rPr lang="en-US" dirty="0" smtClean="0"/>
              <a:t>a/b testing</a:t>
            </a:r>
          </a:p>
          <a:p>
            <a:pPr lvl="1"/>
            <a:r>
              <a:rPr lang="en-US" dirty="0" smtClean="0"/>
              <a:t>Eye tracking</a:t>
            </a:r>
          </a:p>
          <a:p>
            <a:pPr lvl="1"/>
            <a:r>
              <a:rPr lang="en-US" dirty="0" smtClean="0"/>
              <a:t>User feedback</a:t>
            </a:r>
          </a:p>
          <a:p>
            <a:pPr lvl="1"/>
            <a:r>
              <a:rPr lang="en-US" dirty="0" smtClean="0"/>
              <a:t>Selenium </a:t>
            </a:r>
            <a:r>
              <a:rPr lang="en-US" dirty="0" smtClean="0"/>
              <a:t>testing</a:t>
            </a:r>
          </a:p>
          <a:p>
            <a:pPr lvl="1"/>
            <a:r>
              <a:rPr lang="en-US" dirty="0" smtClean="0"/>
              <a:t>Story Boarding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46100"/>
            <a:ext cx="9601200" cy="1076325"/>
          </a:xfrm>
        </p:spPr>
        <p:txBody>
          <a:bodyPr/>
          <a:lstStyle/>
          <a:p>
            <a:r>
              <a:rPr lang="en-US" dirty="0" smtClean="0"/>
              <a:t>Scope of the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44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438792"/>
            <a:ext cx="9601196" cy="1303867"/>
          </a:xfrm>
        </p:spPr>
        <p:txBody>
          <a:bodyPr/>
          <a:lstStyle/>
          <a:p>
            <a:r>
              <a:rPr lang="en-US" dirty="0" smtClean="0"/>
              <a:t>Storyboarding - </a:t>
            </a:r>
            <a:r>
              <a:rPr lang="en-US" dirty="0" err="1" smtClean="0"/>
              <a:t>StoryboardThat</a:t>
            </a:r>
            <a:endParaRPr lang="en-US" dirty="0"/>
          </a:p>
        </p:txBody>
      </p:sp>
      <p:pic>
        <p:nvPicPr>
          <p:cNvPr id="4" name="New picture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897466" y="1501913"/>
            <a:ext cx="4865963" cy="4828032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5" name="New picture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926667" y="1501913"/>
            <a:ext cx="5340096" cy="4828032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133093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w picture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1239304" y="858128"/>
            <a:ext cx="4528450" cy="4946323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5" name="New picture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214533" y="858128"/>
            <a:ext cx="5194365" cy="4946324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136796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336431" y="856054"/>
            <a:ext cx="9601200" cy="776287"/>
          </a:xfrm>
        </p:spPr>
        <p:txBody>
          <a:bodyPr/>
          <a:lstStyle/>
          <a:p>
            <a:r>
              <a:rPr lang="en-US" dirty="0" smtClean="0"/>
              <a:t>Card sorting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055077" y="1730815"/>
            <a:ext cx="9601200" cy="41163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card sort is a user centered design method for increasing a system’s findability.</a:t>
            </a:r>
          </a:p>
          <a:p>
            <a:r>
              <a:rPr lang="en-US" dirty="0"/>
              <a:t>The process involves sorting a series of cards, each labeled with a piece of content or functionality, into groups that make sense 	to users or participants</a:t>
            </a:r>
          </a:p>
          <a:p>
            <a:r>
              <a:rPr lang="en-US" dirty="0"/>
              <a:t>Card sorting answers the main question : Are people finding what they came for?</a:t>
            </a:r>
          </a:p>
          <a:p>
            <a:r>
              <a:rPr lang="en-US" dirty="0"/>
              <a:t>Who best to answer this question other than the user himself </a:t>
            </a:r>
          </a:p>
          <a:p>
            <a:r>
              <a:rPr lang="en-US" dirty="0"/>
              <a:t>Our goal for card sorting is to validate the categories and to discover new categories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315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65193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Cards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</p:nvPr>
        </p:nvGraphicFramePr>
        <p:xfrm>
          <a:off x="1295402" y="1634065"/>
          <a:ext cx="4075696" cy="42393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75696"/>
              </a:tblGrid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View Course Catalog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View Transcripts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1496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Bookstore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Forgot Password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Login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Course Registration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Loan/view borrowed books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Apply for Job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View Gradebook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My Schedule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My Finance Account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Employment Forms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View Bills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Reserve a room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031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View status of applied jobs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916376" y="1750669"/>
          <a:ext cx="4980222" cy="42393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980222"/>
              </a:tblGrid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Find A Job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Direct Deposit Forms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Financial Counseling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Contact 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Lecture Material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View Financial Aid status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Lecture Recording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View lecture material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My Profile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View emails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Search for library room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Health Insurance Requests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Apply for Financial Aid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2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Fill timesheet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2290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Qualitative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User comments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 smtClean="0"/>
              <a:t>Did not understand where to place student forms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dirty="0" smtClean="0"/>
              <a:t>Card name Payments was not clear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15038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30"/>
          <a:stretch/>
        </p:blipFill>
        <p:spPr>
          <a:xfrm>
            <a:off x="5418668" y="982131"/>
            <a:ext cx="5469466" cy="4893735"/>
          </a:xfrm>
          <a:prstGeom prst="rect">
            <a:avLst/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3660056" cy="1325373"/>
          </a:xfrm>
        </p:spPr>
        <p:txBody>
          <a:bodyPr anchor="b">
            <a:normAutofit/>
          </a:bodyPr>
          <a:lstStyle/>
          <a:p>
            <a:r>
              <a:rPr lang="en-US" sz="2400" dirty="0"/>
              <a:t>Quantitative Analysis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95401" y="2493774"/>
            <a:ext cx="3660057" cy="3382094"/>
          </a:xfrm>
        </p:spPr>
        <p:txBody>
          <a:bodyPr>
            <a:normAutofit/>
          </a:bodyPr>
          <a:lstStyle/>
          <a:p>
            <a:pPr defTabSz="914400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1600" dirty="0" smtClean="0"/>
              <a:t>Similarity matrix displays the percentage that any one card was grouped with another card</a:t>
            </a:r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1600" dirty="0" smtClean="0"/>
              <a:t>In our case the matrix confirms the categorization that we have followed</a:t>
            </a:r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sz="1600" dirty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sz="1600" dirty="0" smtClean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1600" dirty="0" smtClean="0"/>
              <a:t>Changes to IA based on Similarity Matrix</a:t>
            </a:r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1200" dirty="0" smtClean="0"/>
              <a:t>Help was moved from the navigation bar to the footer</a:t>
            </a:r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349031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298</TotalTime>
  <Words>1193</Words>
  <Application>Microsoft Macintosh PowerPoint</Application>
  <PresentationFormat>Widescreen</PresentationFormat>
  <Paragraphs>218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Calibri</vt:lpstr>
      <vt:lpstr>Garamond</vt:lpstr>
      <vt:lpstr>Gill Sans MT</vt:lpstr>
      <vt:lpstr>Wingdings</vt:lpstr>
      <vt:lpstr>Arial</vt:lpstr>
      <vt:lpstr>Organic</vt:lpstr>
      <vt:lpstr>PowerPoint Presentation</vt:lpstr>
      <vt:lpstr>Work distribution</vt:lpstr>
      <vt:lpstr>Scope of the project</vt:lpstr>
      <vt:lpstr>Storyboarding - StoryboardThat</vt:lpstr>
      <vt:lpstr>PowerPoint Presentation</vt:lpstr>
      <vt:lpstr>Card sorting</vt:lpstr>
      <vt:lpstr>Cards</vt:lpstr>
      <vt:lpstr>Qualitative Analysis</vt:lpstr>
      <vt:lpstr>Quantitative Analysis</vt:lpstr>
      <vt:lpstr>Hierarchical Cluster Analysis </vt:lpstr>
      <vt:lpstr>Information architecture- Website</vt:lpstr>
      <vt:lpstr>Information Architecture - Mobile</vt:lpstr>
      <vt:lpstr>Usability testing</vt:lpstr>
      <vt:lpstr>PowerPoint Presentation</vt:lpstr>
      <vt:lpstr>PowerPoint Presentation</vt:lpstr>
      <vt:lpstr>PowerPoint Presentation</vt:lpstr>
      <vt:lpstr>Cognitive Walk Through</vt:lpstr>
      <vt:lpstr>Recommendations</vt:lpstr>
      <vt:lpstr>Eye tracking analysis</vt:lpstr>
      <vt:lpstr>Heat Map and User Behavior</vt:lpstr>
      <vt:lpstr>Prototype</vt:lpstr>
      <vt:lpstr>Click stream analysis &amp; a/b testing</vt:lpstr>
      <vt:lpstr>User feedback </vt:lpstr>
      <vt:lpstr>Selenium test cases</vt:lpstr>
      <vt:lpstr>Test case in Selenium IDE</vt:lpstr>
      <vt:lpstr>Future scope</vt:lpstr>
      <vt:lpstr>Tools </vt:lpstr>
      <vt:lpstr>References</vt:lpstr>
      <vt:lpstr>Thank you!!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MyNEU</dc:title>
  <dc:creator>Parima Gavaskar</dc:creator>
  <cp:lastModifiedBy>Deepti Nandkishor Pundlik</cp:lastModifiedBy>
  <cp:revision>64</cp:revision>
  <dcterms:created xsi:type="dcterms:W3CDTF">2017-06-25T19:45:07Z</dcterms:created>
  <dcterms:modified xsi:type="dcterms:W3CDTF">2017-06-26T20:52:40Z</dcterms:modified>
</cp:coreProperties>
</file>

<file path=docProps/thumbnail.jpeg>
</file>